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9" r:id="rId8"/>
    <p:sldId id="261" r:id="rId9"/>
    <p:sldId id="266" r:id="rId10"/>
    <p:sldId id="262" r:id="rId11"/>
    <p:sldId id="267" r:id="rId12"/>
    <p:sldId id="268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3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6824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7290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6093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10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3839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8022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5329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981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6470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4550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C9DC837-C65D-4227-B02B-87369C664838}" type="datetimeFigureOut">
              <a:rPr lang="ru-KZ" smtClean="0"/>
              <a:t>08/15/2024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958216-E065-422D-8DFD-9D16BBE80623}" type="slidenum">
              <a:rPr lang="ru-KZ" smtClean="0"/>
              <a:t>‹#›</a:t>
            </a:fld>
            <a:endParaRPr lang="ru-K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9CD8EC-BFA4-B5AB-A7D8-1416A6467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6723"/>
            <a:ext cx="9144000" cy="2303585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 </a:t>
            </a: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шектеулі мектеп оқушыларын психологиялық-педагогикалық қолдау  және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 </a:t>
            </a: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беруге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қосу тәжірибесі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0BE215-0AA9-5FE1-A187-EF1B545E3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313" y="4996870"/>
            <a:ext cx="5947058" cy="902073"/>
          </a:xfrm>
        </p:spPr>
        <p:txBody>
          <a:bodyPr>
            <a:normAutofit fontScale="55000" lnSpcReduction="20000"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№116 орта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мектебнің арнайы педагогы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Гладченко В.А.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қаласы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25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D6750F-6048-E807-52AE-C8BEE2EF3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арнайы оқыту және дамыту әдістерін, әдістемелері мен технологияларын пайдалана отырып, оқушымен жеке сабақтар жүргізді. Әр маман аптасына 2-3 рет өз сабағын оқушының кестесіне біркелкі таратады.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тапсырмаларды, оқушыны оқыту және бағалау әдістерін таңдап, мамандардың ұсыныстарын және мұғалім арнайы құрастырған оқу пәндері бойынша күнтізбелік-тақырыптық жоспарды орындай отырып, сыныптағы оқушыға назар аударды.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-ассистент оқушыны мектепте оқу уақытында, соның ішінде мектептегі іс-шараларға, асханаға және т.б. ертіп жүрді. Оқушыны мамандарға, сабаққа, ресурстық кабинетке алып барды.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 болған жағдайда педагог-ассистент оқушыға сабақ барысында да, мектеп аумағында да үзіліс ұйымдастырды. Ата-аналармен күн сайын сабаққа дейін және одан кейін оқушының әл-ауқаты, оқу жетістіктері, мінез-құлқы туралы ақпарат алмасу үшін кездесті.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403DC5-35CC-FEA1-8D94-A243152C23FB}"/>
              </a:ext>
            </a:extLst>
          </p:cNvPr>
          <p:cNvSpPr txBox="1"/>
          <p:nvPr/>
        </p:nvSpPr>
        <p:spPr>
          <a:xfrm>
            <a:off x="1194558" y="1113673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қадам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9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D6750F-6048-E807-52AE-C8BEE2E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784632"/>
          </a:xfrm>
        </p:spPr>
        <p:txBody>
          <a:bodyPr>
            <a:normAutofit/>
          </a:bodyPr>
          <a:lstStyle/>
          <a:p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әкімшілігі мен мұғалімдер мектеп пен аудандық шығармашылық іс-шаралар ұйымдастырды,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онған зиятында бұзылысы бар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 белсенді қатыса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Мамандар, мұғалімдер және педагог-ассистент басқа ұйымдар өткізетін оқушыға арналған шығармашылық конкурстарды таңдап, онымен бірге жетекшісі ретінде қатысты.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ППҚҚ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мамандары ресурстық кабинетте түрлі мереке қарсаңында ерекше білім беруді қажет ететін балаларға арналған шығармашылық іс-шаралар ұйымдастырды.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ППҚҚ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әдіскері мектеп директорымен және театр, мұражай, кинотеатрлар әкімшілігімен бірлесіп осы ұйымдарда іс-шараларға қатысуды ұйымдастырды.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403DC5-35CC-FEA1-8D94-A243152C23FB}"/>
              </a:ext>
            </a:extLst>
          </p:cNvPr>
          <p:cNvSpPr txBox="1"/>
          <p:nvPr/>
        </p:nvSpPr>
        <p:spPr>
          <a:xfrm>
            <a:off x="1194558" y="1113673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қадам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711DB4-5F34-634D-0EE3-216C4F4FAAFE}"/>
              </a:ext>
            </a:extLst>
          </p:cNvPr>
          <p:cNvSpPr txBox="1">
            <a:spLocks/>
          </p:cNvSpPr>
          <p:nvPr/>
        </p:nvSpPr>
        <p:spPr>
          <a:xfrm>
            <a:off x="1089660" y="5142002"/>
            <a:ext cx="10058400" cy="20006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ППҚҚ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 дамуы мен жетістігін бақылап, нәтижесін күн сайын, тоқсан, жартыжылдықта жеке сабақтан кейін сыныпта мұғаліммен бірге қорытындылады.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ППҚҚ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 қолдаудың жеке бағдарламасына қажетті өзгерістер енгізді.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6FFBAF-11FF-B512-1471-B3CF4696C493}"/>
              </a:ext>
            </a:extLst>
          </p:cNvPr>
          <p:cNvSpPr txBox="1"/>
          <p:nvPr/>
        </p:nvSpPr>
        <p:spPr>
          <a:xfrm>
            <a:off x="1194558" y="4592985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қадам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89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774F6F-1C6D-C47F-E60A-250AA8B81E7E}"/>
              </a:ext>
            </a:extLst>
          </p:cNvPr>
          <p:cNvSpPr txBox="1"/>
          <p:nvPr/>
        </p:nvSpPr>
        <p:spPr>
          <a:xfrm>
            <a:off x="1194558" y="1113673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Жұмыстан кейінгі нәтиже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D1BF6D1C-ECA8-6A37-97B0-2AC19DCB0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3181"/>
          </a:xfrm>
        </p:spPr>
        <p:txBody>
          <a:bodyPr>
            <a:normAutofit fontScale="55000" lnSpcReduction="20000"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 келесі дағдыларды көрсетті: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есептеу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 жақсарды (5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ішінде), геометриялық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фигураларды білді,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 он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санды,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иллюстрациялық есепті шығару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 қалыптасты;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-әріптердің көпшілігін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таныды, өткен әріптерден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тұйық буындарды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оқитын болды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(ам-ом-ум т.б).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ұсақ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моторикасы қалыптасу сатысында,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 бетімен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жаза алмайды;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өзін-өзі реттеуді, жоспарлауды және өзін-өзі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бақылауы жақсара түсті;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зейіннің тұрақсыздығы төмендеді,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шектен тыс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 белсенділігі төмендеді;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көрнекі-әрекетті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ойлаудың даму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 артты;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сөздік қоры артты, оқушы екі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сөзді сөйлеммен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жауап бере бастады, әңгімеде белсенді бола бастады, сөздерде бірнеше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 анықтай алады.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орындыққа тұруды, партаның астына тығылуды, оқу құралдарын жасыруды тоқтатты, кейде мұғалімнің аяғын партаның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астынан теуіп күледі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бірақ ескертуден кейін тоқтады;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оқу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процесіне қосылу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 ойын арқылы ғана емес, мұғалімдердің оқу тапсырмаларын әрдайым орындай бермейді.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жұмыс істеу белсенділігі төмен,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кейде қызметтен бас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тартады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қатты шаршаған жағдайда сабақта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ұйықтайды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сабақтарда аздап байсалды болды.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басқа балалармен бірлескен іс-әрекетте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ашық,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 сыныптастарымен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 бола білді.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36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39C21-0F0C-FB3B-CEF4-012C0587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031" y="2125131"/>
            <a:ext cx="6645937" cy="1450757"/>
          </a:xfrm>
        </p:spPr>
        <p:txBody>
          <a:bodyPr>
            <a:norm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8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BE4C56-7C66-1F7D-640A-E91E7D4AC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288" y="1845734"/>
            <a:ext cx="10058400" cy="1583266"/>
          </a:xfrm>
        </p:spPr>
        <p:txBody>
          <a:bodyPr>
            <a:norm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№116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 мектебі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1-сыныпқа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зиятында бұзылысы бар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 қабылдады,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беруді қажет ететін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тізіміне енгізілді.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жетекшісіне сыныбына келетін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жайында мағлұмат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D888E3-2164-5A02-9D37-28D46AE62B3E}"/>
              </a:ext>
            </a:extLst>
          </p:cNvPr>
          <p:cNvSpPr txBox="1"/>
          <p:nvPr/>
        </p:nvSpPr>
        <p:spPr>
          <a:xfrm>
            <a:off x="1194558" y="1113673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қадам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667852-879F-8E75-E561-2E8B0DD58979}"/>
              </a:ext>
            </a:extLst>
          </p:cNvPr>
          <p:cNvSpPr txBox="1"/>
          <p:nvPr/>
        </p:nvSpPr>
        <p:spPr>
          <a:xfrm>
            <a:off x="1333500" y="2867023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қадам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A111C9C1-7151-7425-73EA-0490DF7259FD}"/>
              </a:ext>
            </a:extLst>
          </p:cNvPr>
          <p:cNvSpPr txBox="1">
            <a:spLocks/>
          </p:cNvSpPr>
          <p:nvPr/>
        </p:nvSpPr>
        <p:spPr>
          <a:xfrm>
            <a:off x="1103760" y="3358643"/>
            <a:ext cx="10058400" cy="282234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ППҚҚ </a:t>
            </a: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мамандары (арнайы педагог, психолог, </a:t>
            </a:r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логопед, педагог-ассистент), </a:t>
            </a: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 жетекшісі ПМПК қорытындысы мен ұсыныстарын зерделеді.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Қорытынды: жеңіл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түрде зиятында бұзылысы бар,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 пен әлеуметтік қарым-қатынастың бұзылуы, жалпы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 тілінің дамымауының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Ұсыныстар: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бағдарламасы бойынша оқыту, бағалау критерийлері мен тәсілдерін өзгерту; арнайы педагог, психолог, логопедтің арнайы қолдауы; педагог-ассистенттің сүйемелдеуі.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Оқушыға арналған ПМПК қорытындысынан қажетті ақпаратпен танысқаннан кейін мамандар, педагог-ассистент және мұғалім келесі қадамға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кірісті.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9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155A03-C1FF-D789-FBD6-8DEEB074A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1875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ППҚҚ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мамандары оқушының ата-анасымен әңгімелесіп, тиісті сауалнаманың сұрақтары негізінде бала туралы қосымша мәліметтер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жинады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мінез-құлық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қызмет қарқыны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іс-қимылды дамыту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өзіне-өзі қызмет көрсету дағдылары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денсаулық жағдайы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ата-ананың бала туралы пікірі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ата-аналардың оқуға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 талаптары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т.б. 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 ерекше білім беру қажеттілігін бағалау келісіміне қол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қойды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6C0671-74A2-8A7E-670C-D9CE01312EE8}"/>
              </a:ext>
            </a:extLst>
          </p:cNvPr>
          <p:cNvSpPr txBox="1"/>
          <p:nvPr/>
        </p:nvSpPr>
        <p:spPr>
          <a:xfrm>
            <a:off x="1231503" y="1122910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қадам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48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CC47774-90FB-123C-B509-4DFB9E67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74522"/>
          </a:xfrm>
        </p:spPr>
        <p:txBody>
          <a:bodyPr>
            <a:normAutofit fontScale="92500" lnSpcReduction="20000"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ППҚҚ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мамандары бірнеше күн бойы сабаққа қатысып, оқушыны тікелей оқу-тәрбие процесінде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бақылады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Әрбір маман бақылау хаттамасында көрсетілген барлық критерийлерді қолданып, сабақта және үзілісте оқушының мінез-құлқын жеке бақылап отырды.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бөлім бойынша барлығы 34 критерий: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сыныптағы мінез-құлық;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қызмет қарқыны;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танымдық даму;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 тілінің дамуы;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құрдастарымен және ересектермен қарым-қатынас;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эмоционалды ерекшеліктері;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іс-қимылды дамыту;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әлеуметтік-тұрмыстық дағдылар.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C909B5-8D3D-83FE-9F6F-B92E9EF5D4FF}"/>
              </a:ext>
            </a:extLst>
          </p:cNvPr>
          <p:cNvSpPr txBox="1"/>
          <p:nvPr/>
        </p:nvSpPr>
        <p:spPr>
          <a:xfrm>
            <a:off x="1194558" y="1113673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қадам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6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FCFA4E-70BA-499A-4AC2-9316EB94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3704"/>
          </a:xfrm>
        </p:spPr>
        <p:txBody>
          <a:bodyPr>
            <a:normAutofit/>
          </a:bodyPr>
          <a:lstStyle/>
          <a:p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 хаттамаға сәйкес оқушының нақты </a:t>
            </a:r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қиындықтарын анықтау мақсатында </a:t>
            </a: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жеке тереңдетілген зерттеу жүргізді, </a:t>
            </a:r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қорытындылар </a:t>
            </a: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(оқушыға мінездеме) </a:t>
            </a:r>
            <a:r>
              <a:rPr lang="kk-K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жасалды</a:t>
            </a:r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педагог: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бірнеше оқу пәндері бойынша (математика, оқыту тілі, оқу және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 тілін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 және айналадағы әлем)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зиятында  жеңіл түрде бұзылысы бар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 арналған үлгілік оқу бағдарламасының мазмұны бойынша құрастырылған жетістік картасын толтырып, өзекті деңгейді,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жақын арадағы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 аймағын және білім олқылықтарын айқындады.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оқушының оқу іс-әрекетінің құрамдас бөліктерінің жағдайын (мотивация, жұмысқа қабілеттілік, бақылау және т.б.) зерттеп, оқушыға сипаттама жасады.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 ұсынған мәліметтерімен және оқушының сабақтағы бақылаулар қорытындысымен танысып, оқушының табысты оқуына кедергі келтіретін, анықталған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 тілі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дамуындағы қиындықтарға назар аудара отырып, сөйлеу картасын толтырды. Оқушыға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логопедиялық мінездеме жасалды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F85736-0A86-83BB-0349-86CF12A458A5}"/>
              </a:ext>
            </a:extLst>
          </p:cNvPr>
          <p:cNvSpPr txBox="1"/>
          <p:nvPr/>
        </p:nvSpPr>
        <p:spPr>
          <a:xfrm>
            <a:off x="1194558" y="1227973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қадам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8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FCFA4E-70BA-499A-4AC2-9316EB94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8334"/>
          </a:xfrm>
        </p:spPr>
        <p:txBody>
          <a:bodyPr>
            <a:normAutofit/>
          </a:bodyPr>
          <a:lstStyle/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ата-ананың берген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оқушының сабақтағы бақылау мәліметтерімен танысып, психологиялық тексеру хаттамасын толтырды, анықталған жоғары психикалық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функциялардың дамуын,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жеке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дамуындағы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т. б. қиындықтарға назар аударды.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мен дағдыларды нақты меңгеру деңгейін, сондай-ақ олқылықтардың дәрежесі мен сипатын анықтау мақсатында пәндер бойынша оқу жетістіктерін бағалауға ықпал етті. Оқушыға мінездеме жасады.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Педагог-ассистент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сыныпта, үзілісте, асханада, гардеробта, спорт және акт залдарында, мектеп аумағында, стадионды қоса алғанда, сабақтарда ата-аналармен тиісті әңгімелер жүргізіп, оқушыны бақылай отырып, бар проблемалар мен қиындықтар, мінез-құлық ерекшеліктері және т. б. туралы өз идеясын жасады.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Мамандар, мұғалім, педагог-ассистент оқушының ерекше білім беру қажеттілігін талқылау және оқушыға психологиялық-педагогикалық қолдаудың мазмұнын анықтау мақсатында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ППҚҚ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отырысында алынған мәліметтерді ұсынды.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F85736-0A86-83BB-0349-86CF12A458A5}"/>
              </a:ext>
            </a:extLst>
          </p:cNvPr>
          <p:cNvSpPr txBox="1"/>
          <p:nvPr/>
        </p:nvSpPr>
        <p:spPr>
          <a:xfrm>
            <a:off x="1194558" y="1113673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қадам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1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573A91-6920-738A-F17B-F0125BE166E8}"/>
              </a:ext>
            </a:extLst>
          </p:cNvPr>
          <p:cNvSpPr txBox="1"/>
          <p:nvPr/>
        </p:nvSpPr>
        <p:spPr>
          <a:xfrm>
            <a:off x="1194558" y="1113673"/>
            <a:ext cx="2480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BBA99F83-57D1-A42E-2638-2D8CE9C23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981"/>
          </a:xfrm>
        </p:spPr>
        <p:txBody>
          <a:bodyPr>
            <a:normAutofit fontScale="85000" lnSpcReduction="20000"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Оқушыда анықталған дағдылар: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мен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дағдылардың жеткіліксіздігі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(5-ке дейінгі сандар, есептеу дағдысының болмауы, негізгі геометриялық фигураларды білу);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әріптерді білмеу, сәйкесінше жазу және оқу дағдыларының болмауы;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ұсақ моторикасының қалыптастпауы;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реттеу, жоспарлау және өзін-өзі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дағдыларының қалыптаспағаны;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зейіннің тұрақсыздығы,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шектен тыс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 белсенділігі;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көрнекі-әрекетті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ойлаудың нашар дамуы;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фонематикалық қабылдаудың бұзылуы, сөздік қорының аздығы, дыбыстың айтылуының және сөйлеудің грамматикалық құрылымының бұзылуы;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жағымсыз мінез-құлық (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орындыққа шығып алу,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партаның астына тығылу, оқу құралдарын жасыру, мұғалімді партаның астынан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тебу,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күлу);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оқу процесі кезінде затпен ойнау және мұғалімнің оқу тапсырмасын кейде орындамау.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 белсенділігі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нашар, іс-әрекеттерден бас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тарту,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 ұйықтау, сабақ үстінде ойнап отыру.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0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47029C-D840-5AC1-6D79-7AD4E1AA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77637"/>
            <a:ext cx="10058400" cy="4710710"/>
          </a:xfrm>
        </p:spPr>
        <p:txBody>
          <a:bodyPr>
            <a:normAutofit lnSpcReduction="10000"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 мен ассистент педагогтар алдыңғы қадамның нәтижелерін негізге алып жұмыс істеудің жеке бағдарламасын жасады: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педагог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бірнеше пәндер бойынша (математика, қазақ тілі, орыс тілі, оқу және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 тілін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дамыту, қоршаған әлем) з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иятында бұзылысы бар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 арналған типтік білім беру бағдарламаларының мазмұнына негізделген жеке білім беру бағдарламалары.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зейінді, есте сақтауды, өзін-өзі реттеуді және өзін-өзі бақылауды және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 дағдыларын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 қамтитын жеке сабақтар бағдарламасы.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лексика, үйлесімді сөйлеу және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фонематикалық қабылдау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жұмысты қамтитын жеке сабақтар бағдарламасы.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Педагог-ассистент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оқушыны қолдау бағдарламасы (әлеуметтік қолайлы мінез-құлық дағдылары, коммуникативтік дағдылар, оқу-танымдық іс-әрекеттің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компоненттері).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Құрастырылған жұмыс бағдарламалары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ППҚҚ қолдау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бағдарламасына енгізілді,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әдіскерімен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қаралды, директордың оқу ісі жөніндегі орынбасарымен келісілді және №116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директорымен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бекітілді.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87BDD3-9655-E917-D43D-9217087DDDB0}"/>
              </a:ext>
            </a:extLst>
          </p:cNvPr>
          <p:cNvSpPr txBox="1"/>
          <p:nvPr/>
        </p:nvSpPr>
        <p:spPr>
          <a:xfrm>
            <a:off x="1194558" y="1113673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қадам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7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47029C-D840-5AC1-6D79-7AD4E1AA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 fontScale="70000" lnSpcReduction="20000"/>
          </a:bodyPr>
          <a:lstStyle/>
          <a:p>
            <a:r>
              <a:rPr lang="kk-K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 қолдаудың жеке бағдарламасына мыналар кіреді: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оқушы туралы жалпы ақпарат </a:t>
            </a:r>
            <a:r>
              <a:rPr lang="kk-K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(аты-жөні, </a:t>
            </a:r>
            <a:r>
              <a:rPr lang="kk-K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ата-анасы, олардың өтініші, сынып жетекшісі, мамандар, оқу форматы, жеке сабақтарға қатысу кестесі</a:t>
            </a:r>
            <a:r>
              <a:rPr lang="kk-K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k-K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 </a:t>
            </a:r>
            <a:r>
              <a:rPr lang="kk-K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 жиынтық </a:t>
            </a:r>
            <a:r>
              <a:rPr lang="kk-K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сипаттамалар;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ерекше білім беру қажеттіліктері (жеке оқу жоспары, жеке оқу бағдарламасы, оқытудың арнайы әдістері, бағалау әдістері, </a:t>
            </a:r>
            <a:r>
              <a:rPr lang="kk-K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зиятында жеңіл түрде бұзылысы бар </a:t>
            </a:r>
            <a:r>
              <a:rPr lang="kk-K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 арналған </a:t>
            </a:r>
            <a:r>
              <a:rPr lang="kk-K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ОӘК </a:t>
            </a:r>
            <a:r>
              <a:rPr lang="kk-K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таңдау, педагог-ассистенттің </a:t>
            </a:r>
            <a:r>
              <a:rPr lang="kk-K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 деңгейі, </a:t>
            </a:r>
            <a:r>
              <a:rPr lang="kk-K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педагог, логопед, психолог көмегінің мақсаттары мен міндеттері, педагог-ассистенттің мен көмек көрсету шаралары).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құрастырған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психологпен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логопедпен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педагогпен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ата-ананың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87BDD3-9655-E917-D43D-9217087DDDB0}"/>
              </a:ext>
            </a:extLst>
          </p:cNvPr>
          <p:cNvSpPr txBox="1"/>
          <p:nvPr/>
        </p:nvSpPr>
        <p:spPr>
          <a:xfrm>
            <a:off x="1194558" y="1113673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қадам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6598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904</TotalTime>
  <Words>1370</Words>
  <Application>Microsoft Office PowerPoint</Application>
  <PresentationFormat>Широкоэкранный</PresentationFormat>
  <Paragraphs>104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Times New Roman</vt:lpstr>
      <vt:lpstr>Ретро</vt:lpstr>
      <vt:lpstr> Мүмкіндігі шектеулі мектеп оқушыларын психологиялық-педагогикалық қолдау  және жалпы білім беруге қосу тәжірибесі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ӘППҚ тәжірибесі №116 ОМ КММ ақыл-ой кемістігі бар оқушыны сүйемелдеу тәжірибесі</dc:title>
  <dc:creator>Tori Glad</dc:creator>
  <cp:lastModifiedBy>user</cp:lastModifiedBy>
  <cp:revision>27</cp:revision>
  <dcterms:created xsi:type="dcterms:W3CDTF">2024-08-03T16:30:03Z</dcterms:created>
  <dcterms:modified xsi:type="dcterms:W3CDTF">2024-08-15T14:35:55Z</dcterms:modified>
</cp:coreProperties>
</file>